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8" r:id="rId5"/>
  </p:sldMasterIdLst>
  <p:sldIdLst>
    <p:sldId id="305" r:id="rId6"/>
    <p:sldId id="257" r:id="rId7"/>
    <p:sldId id="259" r:id="rId8"/>
    <p:sldId id="270" r:id="rId9"/>
    <p:sldId id="269" r:id="rId10"/>
    <p:sldId id="306" r:id="rId11"/>
    <p:sldId id="307" r:id="rId12"/>
    <p:sldId id="308" r:id="rId13"/>
    <p:sldId id="256" r:id="rId14"/>
    <p:sldId id="311" r:id="rId15"/>
    <p:sldId id="309" r:id="rId16"/>
    <p:sldId id="312" r:id="rId17"/>
    <p:sldId id="310"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1871551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0888521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29393577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084549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821740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1533936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37088807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642863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3382001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3652971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33886485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219588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04986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2492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2542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544632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873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6745217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322096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401681389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75207" y="4021584"/>
            <a:ext cx="3596767" cy="1152996"/>
          </a:xfrm>
        </p:spPr>
        <p:txBody>
          <a:bodyPr>
            <a:noAutofit/>
          </a:bodyPr>
          <a:lstStyle/>
          <a:p>
            <a:pPr algn="l"/>
            <a:endParaRPr lang="en-US" sz="1400" dirty="0">
              <a:solidFill>
                <a:schemeClr val="accent3">
                  <a:lumMod val="60000"/>
                  <a:lumOff val="40000"/>
                </a:schemeClr>
              </a:solidFill>
              <a:latin typeface="Arial Rounded MT Bold" panose="020F0704030504030204" pitchFamily="34" charset="0"/>
            </a:endParaRPr>
          </a:p>
          <a:p>
            <a:pPr algn="l"/>
            <a:endParaRPr lang="en-US" sz="1400" dirty="0">
              <a:solidFill>
                <a:schemeClr val="accent3">
                  <a:lumMod val="60000"/>
                  <a:lumOff val="40000"/>
                </a:schemeClr>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699F9A93-F071-67B2-C024-5F679A0A1776}"/>
              </a:ext>
            </a:extLst>
          </p:cNvPr>
          <p:cNvPicPr>
            <a:picLocks noChangeAspect="1"/>
          </p:cNvPicPr>
          <p:nvPr/>
        </p:nvPicPr>
        <p:blipFill>
          <a:blip r:embed="rId5"/>
          <a:stretch>
            <a:fillRect/>
          </a:stretch>
        </p:blipFill>
        <p:spPr>
          <a:xfrm>
            <a:off x="1171852" y="0"/>
            <a:ext cx="11020128" cy="6858000"/>
          </a:xfrm>
          <a:prstGeom prst="rect">
            <a:avLst/>
          </a:prstGeom>
        </p:spPr>
      </p:pic>
      <p:sp>
        <p:nvSpPr>
          <p:cNvPr id="8" name="Title 1">
            <a:extLst>
              <a:ext uri="{FF2B5EF4-FFF2-40B4-BE49-F238E27FC236}">
                <a16:creationId xmlns:a16="http://schemas.microsoft.com/office/drawing/2014/main" id="{CB4FBB57-8DD1-E3B7-1A4A-C82CA4B75EF4}"/>
              </a:ext>
            </a:extLst>
          </p:cNvPr>
          <p:cNvSpPr txBox="1">
            <a:spLocks/>
          </p:cNvSpPr>
          <p:nvPr/>
        </p:nvSpPr>
        <p:spPr>
          <a:xfrm>
            <a:off x="271968" y="2670322"/>
            <a:ext cx="4110361" cy="1517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gradFill>
                  <a:gsLst>
                    <a:gs pos="0">
                      <a:schemeClr val="accent1"/>
                    </a:gs>
                    <a:gs pos="100000">
                      <a:schemeClr val="accent3"/>
                    </a:gs>
                  </a:gsLst>
                  <a:lin ang="0" scaled="1"/>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gradFill>
                  <a:gsLst>
                    <a:gs pos="0">
                      <a:srgbClr val="008EDC"/>
                    </a:gs>
                    <a:gs pos="100000">
                      <a:srgbClr val="D30F64"/>
                    </a:gs>
                  </a:gsLst>
                  <a:lin ang="0" scaled="1"/>
                </a:gradFill>
                <a:effectLst>
                  <a:glow rad="63500">
                    <a:schemeClr val="accent2">
                      <a:satMod val="175000"/>
                      <a:alpha val="40000"/>
                    </a:schemeClr>
                  </a:glow>
                  <a:outerShdw blurRad="50800" dist="38100" dir="16200000" rotWithShape="0">
                    <a:prstClr val="black">
                      <a:alpha val="40000"/>
                    </a:prstClr>
                  </a:outerShdw>
                </a:effectLst>
                <a:latin typeface="Century Gothic"/>
              </a:rPr>
              <a:t>ALGORITHMIC TRADING SYSTEM</a:t>
            </a:r>
            <a:endParaRPr kumimoji="0" lang="ru-RU" sz="4400" b="1" i="0" u="none" strike="noStrike" kern="1200" cap="none" spc="0" normalizeH="0" baseline="0" noProof="0" dirty="0">
              <a:ln>
                <a:noFill/>
              </a:ln>
              <a:gradFill>
                <a:gsLst>
                  <a:gs pos="0">
                    <a:srgbClr val="008EDC"/>
                  </a:gs>
                  <a:gs pos="100000">
                    <a:srgbClr val="D30F64"/>
                  </a:gs>
                </a:gsLst>
                <a:lin ang="0" scaled="1"/>
              </a:gradFill>
              <a:effectLst>
                <a:glow rad="63500">
                  <a:schemeClr val="accent2">
                    <a:satMod val="175000"/>
                    <a:alpha val="40000"/>
                  </a:schemeClr>
                </a:glow>
                <a:outerShdw blurRad="50800" dist="38100" dir="16200000" rotWithShape="0">
                  <a:prstClr val="black">
                    <a:alpha val="40000"/>
                  </a:prstClr>
                </a:outerShdw>
              </a:effectLst>
              <a:uLnTx/>
              <a:uFillTx/>
              <a:latin typeface="Century Gothic"/>
              <a:ea typeface="+mj-ea"/>
              <a:cs typeface="+mj-cs"/>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SCREENSHOTS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3" name="Picture 2">
            <a:extLst>
              <a:ext uri="{FF2B5EF4-FFF2-40B4-BE49-F238E27FC236}">
                <a16:creationId xmlns:a16="http://schemas.microsoft.com/office/drawing/2014/main" id="{56304E10-F0AD-D040-0B6F-02CA1149E9CF}"/>
              </a:ext>
            </a:extLst>
          </p:cNvPr>
          <p:cNvPicPr>
            <a:picLocks noChangeAspect="1"/>
          </p:cNvPicPr>
          <p:nvPr/>
        </p:nvPicPr>
        <p:blipFill>
          <a:blip r:embed="rId2"/>
          <a:stretch>
            <a:fillRect/>
          </a:stretch>
        </p:blipFill>
        <p:spPr>
          <a:xfrm>
            <a:off x="1624615" y="2032985"/>
            <a:ext cx="9010834" cy="4607511"/>
          </a:xfrm>
          <a:prstGeom prst="rect">
            <a:avLst/>
          </a:prstGeom>
        </p:spPr>
      </p:pic>
    </p:spTree>
    <p:extLst>
      <p:ext uri="{BB962C8B-B14F-4D97-AF65-F5344CB8AC3E}">
        <p14:creationId xmlns:p14="http://schemas.microsoft.com/office/powerpoint/2010/main" val="232696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SCREENSHOTS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3" name="Picture 2">
            <a:extLst>
              <a:ext uri="{FF2B5EF4-FFF2-40B4-BE49-F238E27FC236}">
                <a16:creationId xmlns:a16="http://schemas.microsoft.com/office/drawing/2014/main" id="{C9297112-53D0-7630-3B5B-96217B826F73}"/>
              </a:ext>
            </a:extLst>
          </p:cNvPr>
          <p:cNvPicPr>
            <a:picLocks noChangeAspect="1"/>
          </p:cNvPicPr>
          <p:nvPr/>
        </p:nvPicPr>
        <p:blipFill>
          <a:blip r:embed="rId2"/>
          <a:stretch>
            <a:fillRect/>
          </a:stretch>
        </p:blipFill>
        <p:spPr>
          <a:xfrm>
            <a:off x="1492928" y="2041865"/>
            <a:ext cx="9206144" cy="4474345"/>
          </a:xfrm>
          <a:prstGeom prst="rect">
            <a:avLst/>
          </a:prstGeom>
        </p:spPr>
      </p:pic>
    </p:spTree>
    <p:extLst>
      <p:ext uri="{BB962C8B-B14F-4D97-AF65-F5344CB8AC3E}">
        <p14:creationId xmlns:p14="http://schemas.microsoft.com/office/powerpoint/2010/main" val="3501601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SCREENSHOTS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5" name="Picture 4">
            <a:extLst>
              <a:ext uri="{FF2B5EF4-FFF2-40B4-BE49-F238E27FC236}">
                <a16:creationId xmlns:a16="http://schemas.microsoft.com/office/drawing/2014/main" id="{60D8D25C-FC04-F306-51E7-B1BB90217DAA}"/>
              </a:ext>
            </a:extLst>
          </p:cNvPr>
          <p:cNvPicPr>
            <a:picLocks noChangeAspect="1"/>
          </p:cNvPicPr>
          <p:nvPr/>
        </p:nvPicPr>
        <p:blipFill>
          <a:blip r:embed="rId2"/>
          <a:stretch>
            <a:fillRect/>
          </a:stretch>
        </p:blipFill>
        <p:spPr>
          <a:xfrm>
            <a:off x="1793289" y="2041864"/>
            <a:ext cx="8843196" cy="4509856"/>
          </a:xfrm>
          <a:prstGeom prst="rect">
            <a:avLst/>
          </a:prstGeom>
        </p:spPr>
      </p:pic>
    </p:spTree>
    <p:extLst>
      <p:ext uri="{BB962C8B-B14F-4D97-AF65-F5344CB8AC3E}">
        <p14:creationId xmlns:p14="http://schemas.microsoft.com/office/powerpoint/2010/main" val="824162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SCREENSHOTS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5" name="Picture 4">
            <a:extLst>
              <a:ext uri="{FF2B5EF4-FFF2-40B4-BE49-F238E27FC236}">
                <a16:creationId xmlns:a16="http://schemas.microsoft.com/office/drawing/2014/main" id="{B60062E0-4C38-E341-6983-7648E19C6ACC}"/>
              </a:ext>
            </a:extLst>
          </p:cNvPr>
          <p:cNvPicPr>
            <a:picLocks noChangeAspect="1"/>
          </p:cNvPicPr>
          <p:nvPr/>
        </p:nvPicPr>
        <p:blipFill>
          <a:blip r:embed="rId2"/>
          <a:stretch>
            <a:fillRect/>
          </a:stretch>
        </p:blipFill>
        <p:spPr>
          <a:xfrm>
            <a:off x="1491682" y="1961965"/>
            <a:ext cx="9312676" cy="4580877"/>
          </a:xfrm>
          <a:prstGeom prst="rect">
            <a:avLst/>
          </a:prstGeom>
        </p:spPr>
      </p:pic>
    </p:spTree>
    <p:extLst>
      <p:ext uri="{BB962C8B-B14F-4D97-AF65-F5344CB8AC3E}">
        <p14:creationId xmlns:p14="http://schemas.microsoft.com/office/powerpoint/2010/main" val="2200087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p:txBody>
          <a:bodyPr/>
          <a:lstStyle/>
          <a:p>
            <a:r>
              <a:rPr lang="en-US" dirty="0"/>
              <a:t>    OUTCOMES</a:t>
            </a:r>
            <a:endParaRPr lang="ru-RU"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9" name="Picture Placeholder 8">
            <a:extLst>
              <a:ext uri="{FF2B5EF4-FFF2-40B4-BE49-F238E27FC236}">
                <a16:creationId xmlns:a16="http://schemas.microsoft.com/office/drawing/2014/main" id="{354FA49A-E495-E34F-1444-6C0CF809DF13}"/>
              </a:ext>
            </a:extLst>
          </p:cNvPr>
          <p:cNvPicPr>
            <a:picLocks noGrp="1" noChangeAspect="1"/>
          </p:cNvPicPr>
          <p:nvPr>
            <p:ph type="pic" sz="quarter" idx="18"/>
          </p:nvPr>
        </p:nvPicPr>
        <p:blipFill>
          <a:blip r:embed="rId2"/>
          <a:srcRect t="7162" b="7162"/>
          <a:stretch>
            <a:fillRect/>
          </a:stretch>
        </p:blipFill>
        <p:spPr/>
      </p:pic>
      <p:sp>
        <p:nvSpPr>
          <p:cNvPr id="11" name="Text Placeholder 10">
            <a:extLst>
              <a:ext uri="{FF2B5EF4-FFF2-40B4-BE49-F238E27FC236}">
                <a16:creationId xmlns:a16="http://schemas.microsoft.com/office/drawing/2014/main" id="{60B1CE8F-FE87-6900-F582-032E7C5665BF}"/>
              </a:ext>
            </a:extLst>
          </p:cNvPr>
          <p:cNvSpPr>
            <a:spLocks noGrp="1"/>
          </p:cNvSpPr>
          <p:nvPr>
            <p:ph type="body" sz="quarter" idx="16"/>
          </p:nvPr>
        </p:nvSpPr>
        <p:spPr>
          <a:xfrm>
            <a:off x="811114" y="2374900"/>
            <a:ext cx="4781818" cy="3963756"/>
          </a:xfrm>
        </p:spPr>
        <p:txBody>
          <a:bodyPr/>
          <a:lstStyle/>
          <a:p>
            <a:pPr marL="285750" indent="-285750">
              <a:buFont typeface="Wingdings" panose="05000000000000000000" pitchFamily="2" charset="2"/>
              <a:buChar char="Ø"/>
            </a:pPr>
            <a:r>
              <a:rPr lang="en-US" dirty="0">
                <a:latin typeface="Aharoni" panose="02010803020104030203" pitchFamily="2" charset="-79"/>
                <a:cs typeface="Aharoni" panose="02010803020104030203" pitchFamily="2" charset="-79"/>
              </a:rPr>
              <a:t>Algorithmic trading system is successfully created.</a:t>
            </a:r>
          </a:p>
          <a:p>
            <a:pPr marL="285750" indent="-285750">
              <a:buFont typeface="Wingdings" panose="05000000000000000000" pitchFamily="2" charset="2"/>
              <a:buChar char="Ø"/>
            </a:pPr>
            <a:r>
              <a:rPr lang="en-US" dirty="0">
                <a:latin typeface="Aharoni" panose="02010803020104030203" pitchFamily="2" charset="-79"/>
                <a:cs typeface="Aharoni" panose="02010803020104030203" pitchFamily="2" charset="-79"/>
              </a:rPr>
              <a:t>The system can buy and sell stocks based on the moving average and RSI strategy conveniently.</a:t>
            </a:r>
          </a:p>
          <a:p>
            <a:pPr marL="285750" indent="-285750">
              <a:buFont typeface="Wingdings" panose="05000000000000000000" pitchFamily="2" charset="2"/>
              <a:buChar char="Ø"/>
            </a:pPr>
            <a:r>
              <a:rPr lang="en-US" dirty="0">
                <a:latin typeface="Aharoni" panose="02010803020104030203" pitchFamily="2" charset="-79"/>
                <a:cs typeface="Aharoni" panose="02010803020104030203" pitchFamily="2" charset="-79"/>
              </a:rPr>
              <a:t>The telegram bot will be giving updates about the position of the stock and also it will update about the scanned stocks.</a:t>
            </a:r>
          </a:p>
          <a:p>
            <a:pPr marL="285750" indent="-285750">
              <a:buFont typeface="Wingdings" panose="05000000000000000000" pitchFamily="2" charset="2"/>
              <a:buChar char="Ø"/>
            </a:pPr>
            <a:r>
              <a:rPr lang="en-US" dirty="0">
                <a:latin typeface="Aharoni" panose="02010803020104030203" pitchFamily="2" charset="-79"/>
                <a:cs typeface="Aharoni" panose="02010803020104030203" pitchFamily="2" charset="-79"/>
              </a:rPr>
              <a:t>The login process in the FYERS dashboard was done automatically.</a:t>
            </a:r>
          </a:p>
          <a:p>
            <a:pPr marL="285750" indent="-285750">
              <a:buFont typeface="Wingdings" panose="05000000000000000000" pitchFamily="2" charset="2"/>
              <a:buChar char="Ø"/>
            </a:pPr>
            <a:r>
              <a:rPr lang="en-US" dirty="0">
                <a:latin typeface="Aharoni" panose="02010803020104030203" pitchFamily="2" charset="-79"/>
                <a:cs typeface="Aharoni" panose="02010803020104030203" pitchFamily="2" charset="-79"/>
              </a:rPr>
              <a:t>The algorithmic trading system was scheduled successfully so that it can run daily without human intervention.</a:t>
            </a:r>
          </a:p>
        </p:txBody>
      </p:sp>
    </p:spTree>
    <p:extLst>
      <p:ext uri="{BB962C8B-B14F-4D97-AF65-F5344CB8AC3E}">
        <p14:creationId xmlns:p14="http://schemas.microsoft.com/office/powerpoint/2010/main" val="2023535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910023" y="801740"/>
            <a:ext cx="4503295" cy="782638"/>
          </a:xfrm>
        </p:spPr>
        <p:txBody>
          <a:bodyPr>
            <a:normAutofit fontScale="90000"/>
          </a:bodyPr>
          <a:lstStyle/>
          <a:p>
            <a:r>
              <a:rPr lang="en-US" dirty="0"/>
              <a:t>ALGORITHMIC TRADING SYSTEM</a:t>
            </a:r>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910023" y="2916952"/>
            <a:ext cx="4538552" cy="783646"/>
          </a:xfrm>
        </p:spPr>
        <p:txBody>
          <a:bodyPr>
            <a:normAutofit fontScale="92500" lnSpcReduction="10000"/>
          </a:bodyPr>
          <a:lstStyle/>
          <a:p>
            <a:endParaRPr lang="en-US" dirty="0"/>
          </a:p>
          <a:p>
            <a:r>
              <a:rPr lang="en-US" sz="2600" dirty="0">
                <a:latin typeface="Aharoni" panose="02010803020104030203" pitchFamily="2" charset="-79"/>
                <a:cs typeface="Aharoni" panose="02010803020104030203" pitchFamily="2" charset="-79"/>
              </a:rPr>
              <a:t>GROUP MEMBERS</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910023" y="3941048"/>
            <a:ext cx="4443777" cy="2916952"/>
          </a:xfrm>
        </p:spPr>
        <p:txBody>
          <a:bodyPr/>
          <a:lstStyle/>
          <a:p>
            <a:pPr>
              <a:buFont typeface="Wingdings" panose="05000000000000000000" pitchFamily="2" charset="2"/>
              <a:buChar char="Ø"/>
            </a:pPr>
            <a:r>
              <a:rPr lang="en-US" sz="2000" dirty="0">
                <a:latin typeface="Berlin Sans FB Demi" panose="020E0802020502020306" pitchFamily="34" charset="0"/>
                <a:cs typeface="Aharoni" panose="02010803020104030203" pitchFamily="2" charset="-79"/>
              </a:rPr>
              <a:t>Ayush Raj                     20BCS7576                                                                                         </a:t>
            </a:r>
          </a:p>
          <a:p>
            <a:pPr>
              <a:buFont typeface="Wingdings" panose="05000000000000000000" pitchFamily="2" charset="2"/>
              <a:buChar char="Ø"/>
            </a:pPr>
            <a:r>
              <a:rPr lang="en-US" sz="2000" dirty="0">
                <a:latin typeface="Berlin Sans FB Demi" panose="020E0802020502020306" pitchFamily="34" charset="0"/>
                <a:cs typeface="Aharoni" panose="02010803020104030203" pitchFamily="2" charset="-79"/>
              </a:rPr>
              <a:t>Lekhraj Sharma          20BCS7553                                                                                      </a:t>
            </a:r>
          </a:p>
          <a:p>
            <a:pPr>
              <a:buFont typeface="Wingdings" panose="05000000000000000000" pitchFamily="2" charset="2"/>
              <a:buChar char="Ø"/>
            </a:pPr>
            <a:r>
              <a:rPr lang="en-US" sz="2000" dirty="0">
                <a:latin typeface="Berlin Sans FB Demi" panose="020E0802020502020306" pitchFamily="34" charset="0"/>
                <a:cs typeface="Aharoni" panose="02010803020104030203" pitchFamily="2" charset="-79"/>
              </a:rPr>
              <a:t>Shashwat Verma         20BCS7532                                                                                       </a:t>
            </a:r>
          </a:p>
          <a:p>
            <a:pPr>
              <a:buFont typeface="Wingdings" panose="05000000000000000000" pitchFamily="2" charset="2"/>
              <a:buChar char="Ø"/>
            </a:pPr>
            <a:r>
              <a:rPr lang="en-US" sz="2000" dirty="0">
                <a:latin typeface="Berlin Sans FB Demi" panose="020E0802020502020306" pitchFamily="34" charset="0"/>
                <a:cs typeface="Aharoni" panose="02010803020104030203" pitchFamily="2" charset="-79"/>
              </a:rPr>
              <a:t>Shubham Kumar         20BCS7572</a:t>
            </a:r>
          </a:p>
          <a:p>
            <a:pPr marL="0" indent="0">
              <a:buNone/>
            </a:pP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10" name="Picture Placeholder 9">
            <a:extLst>
              <a:ext uri="{FF2B5EF4-FFF2-40B4-BE49-F238E27FC236}">
                <a16:creationId xmlns:a16="http://schemas.microsoft.com/office/drawing/2014/main" id="{57CC5D12-ABDD-7BF5-AF92-B41A4ECB7174}"/>
              </a:ext>
            </a:extLst>
          </p:cNvPr>
          <p:cNvPicPr>
            <a:picLocks noGrp="1" noChangeAspect="1"/>
          </p:cNvPicPr>
          <p:nvPr>
            <p:ph type="pic" sz="quarter" idx="15"/>
          </p:nvPr>
        </p:nvPicPr>
        <p:blipFill>
          <a:blip r:embed="rId2"/>
          <a:srcRect l="24183" r="24183"/>
          <a:stretch>
            <a:fillRect/>
          </a:stretch>
        </p:blipFill>
        <p:spPr/>
      </p:pic>
      <p:sp>
        <p:nvSpPr>
          <p:cNvPr id="11" name="TextBox 10">
            <a:extLst>
              <a:ext uri="{FF2B5EF4-FFF2-40B4-BE49-F238E27FC236}">
                <a16:creationId xmlns:a16="http://schemas.microsoft.com/office/drawing/2014/main" id="{4DEEB4BC-26B6-26EF-B5BC-C46EEF1342B9}"/>
              </a:ext>
            </a:extLst>
          </p:cNvPr>
          <p:cNvSpPr txBox="1"/>
          <p:nvPr/>
        </p:nvSpPr>
        <p:spPr>
          <a:xfrm>
            <a:off x="6910024" y="2267712"/>
            <a:ext cx="40439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Berlin Sans FB Demi" panose="020E0802020502020306" pitchFamily="34" charset="0"/>
                <a:ea typeface="+mn-ea"/>
                <a:cs typeface="+mn-cs"/>
              </a:rPr>
              <a:t>CLASS – 718 B</a:t>
            </a:r>
          </a:p>
        </p:txBody>
      </p:sp>
    </p:spTree>
    <p:extLst>
      <p:ext uri="{BB962C8B-B14F-4D97-AF65-F5344CB8AC3E}">
        <p14:creationId xmlns:p14="http://schemas.microsoft.com/office/powerpoint/2010/main" val="306689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t>INTRODUCTION</a:t>
            </a:r>
            <a:endParaRPr lang="ru-RU" dirty="0"/>
          </a:p>
        </p:txBody>
      </p:sp>
      <p:sp>
        <p:nvSpPr>
          <p:cNvPr id="6" name="Text Placeholder 5">
            <a:extLst>
              <a:ext uri="{FF2B5EF4-FFF2-40B4-BE49-F238E27FC236}">
                <a16:creationId xmlns:a16="http://schemas.microsoft.com/office/drawing/2014/main" id="{55C6D235-86D2-43F6-A7D1-0DD3DC936D3D}"/>
              </a:ext>
            </a:extLst>
          </p:cNvPr>
          <p:cNvSpPr>
            <a:spLocks noGrp="1"/>
          </p:cNvSpPr>
          <p:nvPr>
            <p:ph type="body" sz="quarter" idx="16"/>
          </p:nvPr>
        </p:nvSpPr>
        <p:spPr/>
        <p:txBody>
          <a:bodyPr/>
          <a:lstStyle/>
          <a:p>
            <a:r>
              <a:rPr lang="en-US" dirty="0">
                <a:solidFill>
                  <a:srgbClr val="00B050"/>
                </a:solidFill>
              </a:rPr>
              <a:t>"Amateurs think about how much money they can make. Professionals think about how much money they could lose."</a:t>
            </a:r>
            <a:endParaRPr lang="ru-RU" dirty="0">
              <a:solidFill>
                <a:srgbClr val="00B050"/>
              </a:solidFill>
            </a:endParaRPr>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TextBox 14">
            <a:extLst>
              <a:ext uri="{FF2B5EF4-FFF2-40B4-BE49-F238E27FC236}">
                <a16:creationId xmlns:a16="http://schemas.microsoft.com/office/drawing/2014/main" id="{48AF2F75-F9CE-F292-DC19-21F4A729141F}"/>
              </a:ext>
            </a:extLst>
          </p:cNvPr>
          <p:cNvSpPr txBox="1"/>
          <p:nvPr/>
        </p:nvSpPr>
        <p:spPr>
          <a:xfrm>
            <a:off x="932155" y="2600325"/>
            <a:ext cx="9872203" cy="39138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600" b="0" i="0" u="none" strike="noStrike" kern="1200" cap="none" spc="0" normalizeH="0" baseline="0" noProof="0" dirty="0">
                <a:ln>
                  <a:noFill/>
                </a:ln>
                <a:solidFill>
                  <a:srgbClr val="0048B3">
                    <a:lumMod val="75000"/>
                  </a:srgbClr>
                </a:solidFill>
                <a:effectLst/>
                <a:uLnTx/>
                <a:uFillTx/>
                <a:latin typeface="Modern No. 20" panose="02070704070505020303" pitchFamily="18" charset="0"/>
                <a:ea typeface="Arial" panose="020B0604020202020204" pitchFamily="34" charset="0"/>
                <a:cs typeface="+mn-cs"/>
              </a:rPr>
              <a:t>Algorithm trading is all about the use of computers programs to automate one or more stages of the trading process: pre trade analysis (data analysis), trading signal generation (buy and sell recommendations), and trade execution. Today, Algorithmic trading is amongst the most talked about technologies in the recent years. It has given trading Firms more power in the rapidly evolving markets by eliminating human errors and changing the way financial markets are interlinked today. Its usage is credited to most markets and even to commodity trading.</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600" b="0" i="0" u="none" strike="noStrike" kern="1200" cap="none" spc="0" normalizeH="0" baseline="0" noProof="0" dirty="0">
                <a:ln>
                  <a:noFill/>
                </a:ln>
                <a:solidFill>
                  <a:srgbClr val="0048B3">
                    <a:lumMod val="75000"/>
                  </a:srgbClr>
                </a:solidFill>
                <a:effectLst/>
                <a:uLnTx/>
                <a:uFillTx/>
                <a:latin typeface="Modern No. 20" panose="02070704070505020303" pitchFamily="18" charset="0"/>
                <a:ea typeface="Times New Roman" panose="02020603050405020304" pitchFamily="18" charset="0"/>
                <a:cs typeface="+mn-cs"/>
              </a:rPr>
              <a:t>These systems seek to capture fleeting anomalies in market prices, profit from statistical patterns within or across financial markets, optimally execute orders, disguise a trader's intentions, or detect and exploit rivals' strategies. Ultimately, profits drive any algorithmic trading system—whether in the form of cost savings, client commissions, or proprietary trading. Python has become a preferred choice for trading recently as Python is open-source and all the packages are free for commercial use. Python has gained traction in the quant finance community. Python makes it easy to build intricate statistical models with ease due to the availability of sufficient scientific libraries. Algorithmic trading and artificial stock markets have generated huge interest not only among brokers and traders in the financial markets but also across various disciplines in the academia. The emergence of algorithmic trading has created a new environment where the classic way of trading requires new approaches. In order to understand the impact of such a trading process on the functioning of the market, new tools, theories and approaches need to be created.</a:t>
            </a:r>
          </a:p>
        </p:txBody>
      </p:sp>
      <p:sp>
        <p:nvSpPr>
          <p:cNvPr id="16" name="Speech Bubble: Oval 15">
            <a:extLst>
              <a:ext uri="{FF2B5EF4-FFF2-40B4-BE49-F238E27FC236}">
                <a16:creationId xmlns:a16="http://schemas.microsoft.com/office/drawing/2014/main" id="{23505726-30EF-1A7B-BF4A-0EC5259F3B51}"/>
              </a:ext>
            </a:extLst>
          </p:cNvPr>
          <p:cNvSpPr/>
          <p:nvPr/>
        </p:nvSpPr>
        <p:spPr>
          <a:xfrm>
            <a:off x="399496" y="311890"/>
            <a:ext cx="2281561" cy="896644"/>
          </a:xfrm>
          <a:prstGeom prst="wedgeEllipseCallout">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53500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p:txBody>
          <a:bodyPr/>
          <a:lstStyle/>
          <a:p>
            <a:r>
              <a:rPr lang="en-US" dirty="0"/>
              <a:t>OBJECTIVES</a:t>
            </a:r>
            <a:endParaRPr lang="ru-RU" dirty="0"/>
          </a:p>
        </p:txBody>
      </p:sp>
      <p:sp>
        <p:nvSpPr>
          <p:cNvPr id="5" name="Text Placeholder 4">
            <a:extLst>
              <a:ext uri="{FF2B5EF4-FFF2-40B4-BE49-F238E27FC236}">
                <a16:creationId xmlns:a16="http://schemas.microsoft.com/office/drawing/2014/main" id="{E8546E56-D449-4019-86AD-4F0D3A1474E8}"/>
              </a:ext>
            </a:extLst>
          </p:cNvPr>
          <p:cNvSpPr>
            <a:spLocks noGrp="1"/>
          </p:cNvSpPr>
          <p:nvPr>
            <p:ph type="body" sz="quarter" idx="16"/>
          </p:nvPr>
        </p:nvSpPr>
        <p:spPr>
          <a:xfrm>
            <a:off x="811744" y="3429000"/>
            <a:ext cx="3193227" cy="1846732"/>
          </a:xfrm>
        </p:spPr>
        <p:txBody>
          <a:bodyPr/>
          <a:lstStyle/>
          <a:p>
            <a:r>
              <a:rPr lang="en-US" sz="2000" dirty="0">
                <a:latin typeface="Goudy Old Style" panose="02020502050305020303" pitchFamily="18" charset="0"/>
              </a:rPr>
              <a:t>“The market is a device for transferring money from the impatient to the patient.”</a:t>
            </a:r>
            <a:endParaRPr lang="ru-RU" sz="2000" dirty="0"/>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88658F88-8D2C-08EB-7147-FDEA37F5B7DF}"/>
              </a:ext>
            </a:extLst>
          </p:cNvPr>
          <p:cNvSpPr txBox="1"/>
          <p:nvPr/>
        </p:nvSpPr>
        <p:spPr>
          <a:xfrm>
            <a:off x="4296792" y="780465"/>
            <a:ext cx="6507566" cy="54014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Modern No. 20" panose="02070704070505020303" pitchFamily="18" charset="0"/>
                <a:ea typeface="Times New Roman" panose="02020603050405020304" pitchFamily="18" charset="0"/>
                <a:cs typeface="+mn-cs"/>
              </a:rPr>
              <a:t>Algo-trading is the fastest evolving technology with incredible and intelligent functionalities that improve trading performance and speed for market participants. Algo-trading constantly monitors markets and places orders when conditions match a set of parameters such as volume, price, resistance, support, or any other factor that the trader or market participant is comfortable with. One of the advantages of algo-trading is that by using available data, it can easily and quickly identify an ongoing trend. </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Modern No. 20" panose="02070704070505020303" pitchFamily="18" charset="0"/>
                <a:ea typeface="Times New Roman" panose="02020603050405020304" pitchFamily="18" charset="0"/>
                <a:cs typeface="+mn-cs"/>
              </a:rPr>
              <a:t>The main objective of algo-trading is not just to profit by trading but to save costs, minimize market impact, and the execution risk of a trading order. Traders don’t need to watch stocks or send slices manually.</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Modern No. 20" panose="02070704070505020303" pitchFamily="18" charset="0"/>
                <a:ea typeface="Times New Roman" panose="02020603050405020304" pitchFamily="18" charset="0"/>
                <a:cs typeface="+mn-cs"/>
              </a:rPr>
              <a:t>Algorithmic trading is mainly used by institutional investors and big brokerage houses to cut down on costs associated with trading. According to research, algorithmic trading is especially beneficial for large order sizes that may comprise as much as 10% of overall trading volume. Typically, market makers use algorithmic trades to create liquidity.</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Modern No. 20" panose="02070704070505020303" pitchFamily="18" charset="0"/>
                <a:ea typeface="Times New Roman" panose="02020603050405020304" pitchFamily="18" charset="0"/>
                <a:cs typeface="+mn-cs"/>
              </a:rPr>
              <a:t>Algorithmic trading also allows for faster and easier execution of orders, making it attractive for exchanges. In turn, this means that traders and investors can quickly book profits off small changes in price. The scalping trading strategy commonly employs algorithms because it involves rapid buying and selling of securities at small price increments</a:t>
            </a:r>
            <a:r>
              <a:rPr kumimoji="0" lang="en-US" sz="1600" b="1" i="0" u="none" strike="noStrike" kern="1200" cap="none" spc="0" normalizeH="0" baseline="0" noProof="0" dirty="0">
                <a:ln>
                  <a:noFill/>
                </a:ln>
                <a:solidFill>
                  <a:prstClr val="black"/>
                </a:solidFill>
                <a:effectLst/>
                <a:uLnTx/>
                <a:uFillTx/>
                <a:latin typeface="Tempus Sans ITC" panose="04020404030D07020202" pitchFamily="82" charset="0"/>
                <a:ea typeface="Times New Roman" panose="02020603050405020304" pitchFamily="18" charset="0"/>
                <a:cs typeface="+mn-cs"/>
              </a:rPr>
              <a:t>.</a:t>
            </a:r>
          </a:p>
        </p:txBody>
      </p:sp>
      <p:pic>
        <p:nvPicPr>
          <p:cNvPr id="11" name="Graphic 10" descr="Arrow Slight curve">
            <a:extLst>
              <a:ext uri="{FF2B5EF4-FFF2-40B4-BE49-F238E27FC236}">
                <a16:creationId xmlns:a16="http://schemas.microsoft.com/office/drawing/2014/main" id="{D637472B-6242-0316-9DAD-7545A97D9E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24974">
            <a:off x="2024110" y="4543149"/>
            <a:ext cx="1836682" cy="1094172"/>
          </a:xfrm>
          <a:prstGeom prst="rect">
            <a:avLst/>
          </a:prstGeom>
        </p:spPr>
      </p:pic>
    </p:spTree>
    <p:extLst>
      <p:ext uri="{BB962C8B-B14F-4D97-AF65-F5344CB8AC3E}">
        <p14:creationId xmlns:p14="http://schemas.microsoft.com/office/powerpoint/2010/main" val="2113840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a:xfrm>
            <a:off x="390617" y="495794"/>
            <a:ext cx="10515600" cy="1325563"/>
          </a:xfrm>
        </p:spPr>
        <p:txBody>
          <a:bodyPr>
            <a:normAutofit/>
          </a:bodyPr>
          <a:lstStyle/>
          <a:p>
            <a:r>
              <a:rPr lang="en-US" sz="3200" dirty="0"/>
              <a:t>TECHNOLOGY USED</a:t>
            </a:r>
            <a:endParaRPr lang="ru-RU" sz="3200" dirty="0"/>
          </a:p>
        </p:txBody>
      </p:sp>
      <p:pic>
        <p:nvPicPr>
          <p:cNvPr id="13" name="Picture Placeholder 12">
            <a:extLst>
              <a:ext uri="{FF2B5EF4-FFF2-40B4-BE49-F238E27FC236}">
                <a16:creationId xmlns:a16="http://schemas.microsoft.com/office/drawing/2014/main" id="{1875DEC6-ED2E-7B78-A7E3-09DE8141D25F}"/>
              </a:ext>
            </a:extLst>
          </p:cNvPr>
          <p:cNvPicPr>
            <a:picLocks noGrp="1" noChangeAspect="1"/>
          </p:cNvPicPr>
          <p:nvPr>
            <p:ph type="pic" sz="quarter" idx="21"/>
          </p:nvPr>
        </p:nvPicPr>
        <p:blipFill>
          <a:blip r:embed="rId2"/>
          <a:srcRect l="17090" r="17090"/>
          <a:stretch>
            <a:fillRect/>
          </a:stretch>
        </p:blipFill>
        <p:spPr/>
      </p:pic>
      <p:sp>
        <p:nvSpPr>
          <p:cNvPr id="25" name="TextBox 24">
            <a:extLst>
              <a:ext uri="{FF2B5EF4-FFF2-40B4-BE49-F238E27FC236}">
                <a16:creationId xmlns:a16="http://schemas.microsoft.com/office/drawing/2014/main" id="{C24D56E5-D947-205F-E266-AEC6E31EAE2F}"/>
              </a:ext>
            </a:extLst>
          </p:cNvPr>
          <p:cNvSpPr txBox="1"/>
          <p:nvPr/>
        </p:nvSpPr>
        <p:spPr>
          <a:xfrm>
            <a:off x="585926" y="2121763"/>
            <a:ext cx="3941686" cy="35394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srgbClr val="008EDC">
                    <a:lumMod val="50000"/>
                  </a:srgbClr>
                </a:solidFill>
                <a:effectLst/>
                <a:uLnTx/>
                <a:uFillTx/>
                <a:latin typeface="Eras Demi ITC" panose="020B0805030504020804" pitchFamily="34" charset="0"/>
                <a:ea typeface="+mn-ea"/>
                <a:cs typeface="+mn-cs"/>
              </a:rPr>
              <a:t>Python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srgbClr val="008EDC">
                    <a:lumMod val="50000"/>
                  </a:srgbClr>
                </a:solidFill>
                <a:effectLst/>
                <a:uLnTx/>
                <a:uFillTx/>
                <a:latin typeface="Eras Demi ITC" panose="020B0805030504020804" pitchFamily="34" charset="0"/>
                <a:ea typeface="+mn-ea"/>
                <a:cs typeface="+mn-cs"/>
              </a:rPr>
              <a:t>FYERS API Bridge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srgbClr val="008EDC">
                    <a:lumMod val="50000"/>
                  </a:srgbClr>
                </a:solidFill>
                <a:effectLst/>
                <a:uLnTx/>
                <a:uFillTx/>
                <a:latin typeface="Eras Demi ITC" panose="020B0805030504020804" pitchFamily="34" charset="0"/>
                <a:ea typeface="+mn-ea"/>
                <a:cs typeface="+mn-cs"/>
              </a:rPr>
              <a:t>Websocket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srgbClr val="008EDC">
                    <a:lumMod val="50000"/>
                  </a:srgbClr>
                </a:solidFill>
                <a:effectLst/>
                <a:uLnTx/>
                <a:uFillTx/>
                <a:latin typeface="Eras Demi ITC" panose="020B0805030504020804" pitchFamily="34" charset="0"/>
                <a:ea typeface="+mn-ea"/>
                <a:cs typeface="+mn-cs"/>
              </a:rPr>
              <a:t>Selenium WebDriver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srgbClr val="008EDC">
                    <a:lumMod val="50000"/>
                  </a:srgbClr>
                </a:solidFill>
                <a:effectLst/>
                <a:uLnTx/>
                <a:uFillTx/>
                <a:latin typeface="Eras Demi ITC" panose="020B0805030504020804" pitchFamily="34" charset="0"/>
                <a:ea typeface="+mn-ea"/>
                <a:cs typeface="+mn-cs"/>
              </a:rPr>
              <a:t>WebDriver Manager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srgbClr val="008EDC">
                    <a:lumMod val="50000"/>
                  </a:srgbClr>
                </a:solidFill>
                <a:effectLst/>
                <a:uLnTx/>
                <a:uFillTx/>
                <a:latin typeface="Eras Demi ITC" panose="020B0805030504020804" pitchFamily="34" charset="0"/>
                <a:ea typeface="+mn-ea"/>
                <a:cs typeface="+mn-cs"/>
              </a:rPr>
              <a:t>Pandas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srgbClr val="008EDC">
                    <a:lumMod val="50000"/>
                  </a:srgbClr>
                </a:solidFill>
                <a:effectLst/>
                <a:uLnTx/>
                <a:uFillTx/>
                <a:latin typeface="Eras Demi ITC" panose="020B0805030504020804" pitchFamily="34" charset="0"/>
                <a:ea typeface="+mn-ea"/>
                <a:cs typeface="+mn-cs"/>
              </a:rPr>
              <a:t>Ta-Lib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800" dirty="0">
                <a:solidFill>
                  <a:srgbClr val="008EDC">
                    <a:lumMod val="50000"/>
                  </a:srgbClr>
                </a:solidFill>
                <a:latin typeface="Eras Demi ITC" panose="020B0805030504020804" pitchFamily="34" charset="0"/>
              </a:rPr>
              <a:t>Flask</a:t>
            </a:r>
            <a:endParaRPr kumimoji="0" lang="en-US" sz="2800" b="0" i="0" u="none" strike="noStrike" kern="1200" cap="none" spc="0" normalizeH="0" baseline="0" noProof="0" dirty="0">
              <a:ln>
                <a:noFill/>
              </a:ln>
              <a:solidFill>
                <a:srgbClr val="008EDC">
                  <a:lumMod val="50000"/>
                </a:srgbClr>
              </a:solidFill>
              <a:effectLst/>
              <a:uLnTx/>
              <a:uFillTx/>
              <a:latin typeface="Eras Demi ITC" panose="020B0805030504020804" pitchFamily="34" charset="0"/>
              <a:ea typeface="+mn-ea"/>
              <a:cs typeface="+mn-cs"/>
            </a:endParaRPr>
          </a:p>
        </p:txBody>
      </p:sp>
    </p:spTree>
    <p:extLst>
      <p:ext uri="{BB962C8B-B14F-4D97-AF65-F5344CB8AC3E}">
        <p14:creationId xmlns:p14="http://schemas.microsoft.com/office/powerpoint/2010/main" val="1316663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a:xfrm>
            <a:off x="268839" y="2124983"/>
            <a:ext cx="4279036" cy="676275"/>
          </a:xfrm>
        </p:spPr>
        <p:txBody>
          <a:bodyPr>
            <a:noAutofit/>
          </a:bodyPr>
          <a:lstStyle/>
          <a:p>
            <a:r>
              <a:rPr lang="en-US" sz="3200" dirty="0">
                <a:effectLst/>
                <a:latin typeface="Times New Roman" panose="02020603050405020304" pitchFamily="18" charset="0"/>
                <a:ea typeface="Times New Roman" panose="02020603050405020304" pitchFamily="18" charset="0"/>
              </a:rPr>
              <a:t>DESIGNS (Diagrams)</a:t>
            </a:r>
            <a:endParaRPr lang="ru-RU" sz="3200" dirty="0"/>
          </a:p>
        </p:txBody>
      </p:sp>
      <p:sp>
        <p:nvSpPr>
          <p:cNvPr id="5" name="Text Placeholder 4">
            <a:extLst>
              <a:ext uri="{FF2B5EF4-FFF2-40B4-BE49-F238E27FC236}">
                <a16:creationId xmlns:a16="http://schemas.microsoft.com/office/drawing/2014/main" id="{E8546E56-D449-4019-86AD-4F0D3A1474E8}"/>
              </a:ext>
            </a:extLst>
          </p:cNvPr>
          <p:cNvSpPr>
            <a:spLocks noGrp="1"/>
          </p:cNvSpPr>
          <p:nvPr>
            <p:ph type="body" sz="quarter" idx="16"/>
          </p:nvPr>
        </p:nvSpPr>
        <p:spPr>
          <a:xfrm>
            <a:off x="361800" y="3553287"/>
            <a:ext cx="3893421" cy="1846732"/>
          </a:xfrm>
        </p:spPr>
        <p:txBody>
          <a:bodyPr/>
          <a:lstStyle/>
          <a:p>
            <a:r>
              <a:rPr lang="en-US" sz="2000" dirty="0">
                <a:latin typeface="Berlin Sans FB Demi" panose="020E0802020502020306" pitchFamily="34" charset="0"/>
              </a:rPr>
              <a:t>DFD ( LEVEL – 0 &amp; LEVEL – 1 )</a:t>
            </a:r>
            <a:endParaRPr lang="ru-RU" sz="2000" dirty="0"/>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11" name="Graphic 10" descr="Arrow Slight curve">
            <a:extLst>
              <a:ext uri="{FF2B5EF4-FFF2-40B4-BE49-F238E27FC236}">
                <a16:creationId xmlns:a16="http://schemas.microsoft.com/office/drawing/2014/main" id="{D637472B-6242-0316-9DAD-7545A97D9E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24974">
            <a:off x="2024110" y="4543149"/>
            <a:ext cx="1836682" cy="1094172"/>
          </a:xfrm>
          <a:prstGeom prst="rect">
            <a:avLst/>
          </a:prstGeom>
        </p:spPr>
      </p:pic>
      <p:pic>
        <p:nvPicPr>
          <p:cNvPr id="12" name="Picture 11">
            <a:extLst>
              <a:ext uri="{FF2B5EF4-FFF2-40B4-BE49-F238E27FC236}">
                <a16:creationId xmlns:a16="http://schemas.microsoft.com/office/drawing/2014/main" id="{44C37841-09EC-6F6E-F788-A8639E5E54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91238" y="303986"/>
            <a:ext cx="5913120" cy="1935480"/>
          </a:xfrm>
          <a:prstGeom prst="rect">
            <a:avLst/>
          </a:prstGeom>
          <a:noFill/>
          <a:ln>
            <a:noFill/>
          </a:ln>
        </p:spPr>
      </p:pic>
      <p:pic>
        <p:nvPicPr>
          <p:cNvPr id="13" name="Picture 12">
            <a:extLst>
              <a:ext uri="{FF2B5EF4-FFF2-40B4-BE49-F238E27FC236}">
                <a16:creationId xmlns:a16="http://schemas.microsoft.com/office/drawing/2014/main" id="{A2C88CBB-2B6B-BC4E-7561-EC2ECAE49B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60758" y="2729289"/>
            <a:ext cx="5943600" cy="3778491"/>
          </a:xfrm>
          <a:prstGeom prst="rect">
            <a:avLst/>
          </a:prstGeom>
          <a:noFill/>
          <a:ln>
            <a:noFill/>
          </a:ln>
        </p:spPr>
      </p:pic>
    </p:spTree>
    <p:extLst>
      <p:ext uri="{BB962C8B-B14F-4D97-AF65-F5344CB8AC3E}">
        <p14:creationId xmlns:p14="http://schemas.microsoft.com/office/powerpoint/2010/main" val="97073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a:xfrm>
            <a:off x="268839" y="2124983"/>
            <a:ext cx="4279036" cy="676275"/>
          </a:xfrm>
        </p:spPr>
        <p:txBody>
          <a:bodyPr>
            <a:noAutofit/>
          </a:bodyPr>
          <a:lstStyle/>
          <a:p>
            <a:r>
              <a:rPr lang="en-US" sz="3200" dirty="0">
                <a:effectLst/>
                <a:latin typeface="Times New Roman" panose="02020603050405020304" pitchFamily="18" charset="0"/>
                <a:ea typeface="Times New Roman" panose="02020603050405020304" pitchFamily="18" charset="0"/>
              </a:rPr>
              <a:t>DESIGNS (Diagrams)</a:t>
            </a:r>
            <a:endParaRPr lang="ru-RU" sz="3200" dirty="0"/>
          </a:p>
        </p:txBody>
      </p:sp>
      <p:sp>
        <p:nvSpPr>
          <p:cNvPr id="5" name="Text Placeholder 4">
            <a:extLst>
              <a:ext uri="{FF2B5EF4-FFF2-40B4-BE49-F238E27FC236}">
                <a16:creationId xmlns:a16="http://schemas.microsoft.com/office/drawing/2014/main" id="{E8546E56-D449-4019-86AD-4F0D3A1474E8}"/>
              </a:ext>
            </a:extLst>
          </p:cNvPr>
          <p:cNvSpPr>
            <a:spLocks noGrp="1"/>
          </p:cNvSpPr>
          <p:nvPr>
            <p:ph type="body" sz="quarter" idx="16"/>
          </p:nvPr>
        </p:nvSpPr>
        <p:spPr>
          <a:xfrm>
            <a:off x="357647" y="3553287"/>
            <a:ext cx="3893421" cy="1846732"/>
          </a:xfrm>
        </p:spPr>
        <p:txBody>
          <a:bodyPr/>
          <a:lstStyle/>
          <a:p>
            <a:r>
              <a:rPr lang="en-US" sz="2000" dirty="0"/>
              <a:t>           </a:t>
            </a:r>
            <a:r>
              <a:rPr lang="en-US" sz="2000" dirty="0">
                <a:latin typeface="Berlin Sans FB Demi" panose="020E0802020502020306" pitchFamily="34" charset="0"/>
              </a:rPr>
              <a:t>DFD ( LEVEL – 2 )</a:t>
            </a:r>
            <a:endParaRPr lang="ru-RU" sz="2000" dirty="0"/>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14" name="Picture 13">
            <a:extLst>
              <a:ext uri="{FF2B5EF4-FFF2-40B4-BE49-F238E27FC236}">
                <a16:creationId xmlns:a16="http://schemas.microsoft.com/office/drawing/2014/main" id="{1F0EBB2F-CC0A-DAD6-7D8C-7773BB17A7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287" y="641411"/>
            <a:ext cx="6212294" cy="5823752"/>
          </a:xfrm>
          <a:prstGeom prst="rect">
            <a:avLst/>
          </a:prstGeom>
          <a:noFill/>
          <a:ln>
            <a:noFill/>
          </a:ln>
        </p:spPr>
      </p:pic>
      <p:pic>
        <p:nvPicPr>
          <p:cNvPr id="16" name="Graphic 15" descr="Arrow Rotate left">
            <a:extLst>
              <a:ext uri="{FF2B5EF4-FFF2-40B4-BE49-F238E27FC236}">
                <a16:creationId xmlns:a16="http://schemas.microsoft.com/office/drawing/2014/main" id="{AFC7086F-E46D-FE12-FC6D-AC85DBBB4B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460462">
            <a:off x="3020880" y="4021419"/>
            <a:ext cx="1173253" cy="1173253"/>
          </a:xfrm>
          <a:prstGeom prst="rect">
            <a:avLst/>
          </a:prstGeom>
        </p:spPr>
      </p:pic>
    </p:spTree>
    <p:extLst>
      <p:ext uri="{BB962C8B-B14F-4D97-AF65-F5344CB8AC3E}">
        <p14:creationId xmlns:p14="http://schemas.microsoft.com/office/powerpoint/2010/main" val="53404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a:xfrm>
            <a:off x="268839" y="2124983"/>
            <a:ext cx="4279036" cy="676275"/>
          </a:xfrm>
        </p:spPr>
        <p:txBody>
          <a:bodyPr>
            <a:noAutofit/>
          </a:bodyPr>
          <a:lstStyle/>
          <a:p>
            <a:r>
              <a:rPr lang="en-US" sz="3200" dirty="0">
                <a:effectLst/>
                <a:latin typeface="Times New Roman" panose="02020603050405020304" pitchFamily="18" charset="0"/>
                <a:ea typeface="Times New Roman" panose="02020603050405020304" pitchFamily="18" charset="0"/>
              </a:rPr>
              <a:t>DESIGNS (Diagrams)</a:t>
            </a:r>
            <a:endParaRPr lang="ru-RU" sz="3200" dirty="0"/>
          </a:p>
        </p:txBody>
      </p:sp>
      <p:sp>
        <p:nvSpPr>
          <p:cNvPr id="5" name="Text Placeholder 4">
            <a:extLst>
              <a:ext uri="{FF2B5EF4-FFF2-40B4-BE49-F238E27FC236}">
                <a16:creationId xmlns:a16="http://schemas.microsoft.com/office/drawing/2014/main" id="{E8546E56-D449-4019-86AD-4F0D3A1474E8}"/>
              </a:ext>
            </a:extLst>
          </p:cNvPr>
          <p:cNvSpPr>
            <a:spLocks noGrp="1"/>
          </p:cNvSpPr>
          <p:nvPr>
            <p:ph type="body" sz="quarter" idx="16"/>
          </p:nvPr>
        </p:nvSpPr>
        <p:spPr>
          <a:xfrm>
            <a:off x="195309" y="3466730"/>
            <a:ext cx="5146508" cy="1846732"/>
          </a:xfrm>
        </p:spPr>
        <p:txBody>
          <a:bodyPr/>
          <a:lstStyle/>
          <a:p>
            <a:r>
              <a:rPr lang="en-US" sz="2000" dirty="0">
                <a:latin typeface="Berlin Sans FB Demi" panose="020E0802020502020306" pitchFamily="34" charset="0"/>
              </a:rPr>
              <a:t> </a:t>
            </a:r>
            <a:r>
              <a:rPr lang="en-US" dirty="0">
                <a:latin typeface="Berlin Sans FB Demi" panose="020E0802020502020306" pitchFamily="34" charset="0"/>
              </a:rPr>
              <a:t>USE CASE DIAGRAM &amp; GANTT CHART </a:t>
            </a:r>
            <a:endParaRPr lang="ru-RU" dirty="0"/>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17" name="Graphic 16" descr="Arrow Slight curve">
            <a:extLst>
              <a:ext uri="{FF2B5EF4-FFF2-40B4-BE49-F238E27FC236}">
                <a16:creationId xmlns:a16="http://schemas.microsoft.com/office/drawing/2014/main" id="{AD51C5A2-DA11-9D83-6D29-EEDA000981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24974">
            <a:off x="2535474" y="4039695"/>
            <a:ext cx="1836682" cy="1094172"/>
          </a:xfrm>
          <a:prstGeom prst="rect">
            <a:avLst/>
          </a:prstGeom>
        </p:spPr>
      </p:pic>
      <p:pic>
        <p:nvPicPr>
          <p:cNvPr id="18" name="Picture 17">
            <a:extLst>
              <a:ext uri="{FF2B5EF4-FFF2-40B4-BE49-F238E27FC236}">
                <a16:creationId xmlns:a16="http://schemas.microsoft.com/office/drawing/2014/main" id="{3FE0BCE8-AC48-61E5-3161-D8C9CE4F25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69134" y="197188"/>
            <a:ext cx="6301188" cy="3078480"/>
          </a:xfrm>
          <a:prstGeom prst="rect">
            <a:avLst/>
          </a:prstGeom>
          <a:noFill/>
          <a:ln>
            <a:noFill/>
          </a:ln>
        </p:spPr>
      </p:pic>
      <p:pic>
        <p:nvPicPr>
          <p:cNvPr id="19" name="Picture 18">
            <a:extLst>
              <a:ext uri="{FF2B5EF4-FFF2-40B4-BE49-F238E27FC236}">
                <a16:creationId xmlns:a16="http://schemas.microsoft.com/office/drawing/2014/main" id="{C2B8419F-C662-4654-3E9A-5B03041B0C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69134" y="3429000"/>
            <a:ext cx="5943600" cy="3078480"/>
          </a:xfrm>
          <a:prstGeom prst="rect">
            <a:avLst/>
          </a:prstGeom>
          <a:noFill/>
          <a:ln>
            <a:noFill/>
          </a:ln>
        </p:spPr>
      </p:pic>
    </p:spTree>
    <p:extLst>
      <p:ext uri="{BB962C8B-B14F-4D97-AF65-F5344CB8AC3E}">
        <p14:creationId xmlns:p14="http://schemas.microsoft.com/office/powerpoint/2010/main" val="576986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SCREENSHOTS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ru-RU"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7" name="Picture 6">
            <a:extLst>
              <a:ext uri="{FF2B5EF4-FFF2-40B4-BE49-F238E27FC236}">
                <a16:creationId xmlns:a16="http://schemas.microsoft.com/office/drawing/2014/main" id="{EA7826FD-49B9-E22D-F8E4-FAC99D35D881}"/>
              </a:ext>
            </a:extLst>
          </p:cNvPr>
          <p:cNvPicPr>
            <a:picLocks noChangeAspect="1"/>
          </p:cNvPicPr>
          <p:nvPr/>
        </p:nvPicPr>
        <p:blipFill>
          <a:blip r:embed="rId2"/>
          <a:stretch>
            <a:fillRect/>
          </a:stretch>
        </p:blipFill>
        <p:spPr>
          <a:xfrm>
            <a:off x="1589103" y="2041863"/>
            <a:ext cx="9011069" cy="4589756"/>
          </a:xfrm>
          <a:prstGeom prst="rect">
            <a:avLst/>
          </a:prstGeom>
        </p:spPr>
      </p:pic>
    </p:spTree>
    <p:extLst>
      <p:ext uri="{BB962C8B-B14F-4D97-AF65-F5344CB8AC3E}">
        <p14:creationId xmlns:p14="http://schemas.microsoft.com/office/powerpoint/2010/main" val="22872118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{7DF865E3-A15F-417E-8463-DACCCE722CBD}tf00934815_win32</Template>
  <TotalTime>401</TotalTime>
  <Words>735</Words>
  <Application>Microsoft Office PowerPoint</Application>
  <PresentationFormat>Widescreen</PresentationFormat>
  <Paragraphs>57</Paragraphs>
  <Slides>14</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14</vt:i4>
      </vt:variant>
    </vt:vector>
  </HeadingPairs>
  <TitlesOfParts>
    <vt:vector size="28" baseType="lpstr">
      <vt:lpstr>Aharoni</vt:lpstr>
      <vt:lpstr>Arial</vt:lpstr>
      <vt:lpstr>Arial Rounded MT Bold</vt:lpstr>
      <vt:lpstr>Berlin Sans FB Demi</vt:lpstr>
      <vt:lpstr>Century Gothic</vt:lpstr>
      <vt:lpstr>Eras Demi ITC</vt:lpstr>
      <vt:lpstr>Goudy Old Style</vt:lpstr>
      <vt:lpstr>Modern No. 20</vt:lpstr>
      <vt:lpstr>Tempus Sans ITC</vt:lpstr>
      <vt:lpstr>Times New Roman</vt:lpstr>
      <vt:lpstr>Wingdings</vt:lpstr>
      <vt:lpstr>Wingdings 2</vt:lpstr>
      <vt:lpstr>SlateVTI</vt:lpstr>
      <vt:lpstr>Office Theme</vt:lpstr>
      <vt:lpstr>PowerPoint Presentation</vt:lpstr>
      <vt:lpstr>ALGORITHMIC TRADING SYSTEM</vt:lpstr>
      <vt:lpstr>INTRODUCTION</vt:lpstr>
      <vt:lpstr>OBJECTIVES</vt:lpstr>
      <vt:lpstr>TECHNOLOGY USED</vt:lpstr>
      <vt:lpstr>DESIGNS (Diagrams)</vt:lpstr>
      <vt:lpstr>DESIGNS (Diagrams)</vt:lpstr>
      <vt:lpstr>DESIGNS (Diagrams)</vt:lpstr>
      <vt:lpstr>SCREENSHOTS</vt:lpstr>
      <vt:lpstr>SCREENSHOTS</vt:lpstr>
      <vt:lpstr>SCREENSHOTS</vt:lpstr>
      <vt:lpstr>SCREENSHOTS</vt:lpstr>
      <vt:lpstr>SCREENSHOTS</vt:lpstr>
      <vt:lpstr>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RAJ</dc:creator>
  <cp:lastModifiedBy>AYUSH RAJ</cp:lastModifiedBy>
  <cp:revision>4</cp:revision>
  <dcterms:created xsi:type="dcterms:W3CDTF">2022-05-17T13:03:43Z</dcterms:created>
  <dcterms:modified xsi:type="dcterms:W3CDTF">2022-05-18T03:34:06Z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